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5"/>
  </p:notesMasterIdLst>
  <p:sldIdLst>
    <p:sldId id="299" r:id="rId2"/>
    <p:sldId id="300" r:id="rId3"/>
    <p:sldId id="301" r:id="rId4"/>
  </p:sldIdLst>
  <p:sldSz cx="9144000" cy="5143500" type="screen16x9"/>
  <p:notesSz cx="6858000" cy="9144000"/>
  <p:embeddedFontLst>
    <p:embeddedFont>
      <p:font typeface="Montserrat" pitchFamily="2" charset="0"/>
      <p:regular r:id="rId6"/>
      <p:bold r:id="rId7"/>
      <p:italic r:id="rId8"/>
      <p:boldItalic r:id="rId9"/>
    </p:embeddedFont>
    <p:embeddedFont>
      <p:font typeface="Montserrat Black" pitchFamily="2" charset="0"/>
      <p:bold r:id="rId10"/>
      <p:boldItalic r:id="rId11"/>
    </p:embeddedFont>
    <p:embeddedFont>
      <p:font typeface="Montserrat Light" pitchFamily="2" charset="0"/>
      <p:regular r:id="rId12"/>
      <p:italic r:id="rId13"/>
    </p:embeddedFont>
    <p:embeddedFont>
      <p:font typeface="Montserrat Medium" panose="000006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c Barancour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46E6AD-4CDC-419B-9AB0-D87FD3A9B101}">
  <a:tblStyle styleId="{4346E6AD-4CDC-419B-9AB0-D87FD3A9B1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aBiz Master Slides 1">
  <p:cSld name="TITLE_2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 1">
  <p:cSld name="TITLE_AND_BODY_3_1">
    <p:bg>
      <p:bgPr>
        <a:solidFill>
          <a:schemeClr val="dk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407825" y="4450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Medium"/>
              <a:buNone/>
              <a:defRPr sz="2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Medium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407825" y="849900"/>
            <a:ext cx="7337100" cy="29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Montserrat Medium"/>
              <a:buNone/>
              <a:defRPr sz="1500">
                <a:solidFill>
                  <a:schemeClr val="accent4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Montserrat Medium"/>
              <a:buNone/>
              <a:defRPr sz="11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07825" y="1317250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40" name="Google Shape;4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1250" y="4389950"/>
            <a:ext cx="143296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1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abiz.es/wp-content/uploads/2024/07/Listado-Dongles-Compatibl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BB099-49B9-0733-EE15-1B9AEF2B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5" y="1302205"/>
            <a:ext cx="5847502" cy="5727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Montserrat" pitchFamily="2" charset="0"/>
              </a:rPr>
              <a:t>La forma más sencilla y económica para dotar de </a:t>
            </a:r>
            <a:r>
              <a:rPr lang="es-ES" b="1" dirty="0">
                <a:solidFill>
                  <a:srgbClr val="FDB913"/>
                </a:solidFill>
                <a:latin typeface="Montserrat" pitchFamily="2" charset="0"/>
              </a:rPr>
              <a:t>cobertura a zonas aisladas!</a:t>
            </a:r>
          </a:p>
        </p:txBody>
      </p:sp>
      <p:pic>
        <p:nvPicPr>
          <p:cNvPr id="7" name="Imagen 6" descr="Ratón de computadora&#10;&#10;Descripción generada automáticamente con confianza media">
            <a:extLst>
              <a:ext uri="{FF2B5EF4-FFF2-40B4-BE49-F238E27FC236}">
                <a16:creationId xmlns:a16="http://schemas.microsoft.com/office/drawing/2014/main" id="{BD1A934C-7538-699B-A4CA-0BAD4AE34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395" y="1438851"/>
            <a:ext cx="3500696" cy="2126673"/>
          </a:xfrm>
          <a:prstGeom prst="rect">
            <a:avLst/>
          </a:prstGeom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F82009E9-8D0E-54DB-2000-05E44A4E3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4" y="139641"/>
            <a:ext cx="1749596" cy="9425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F562954-D5E5-27AC-48BA-FC1BEA83D8C5}"/>
              </a:ext>
            </a:extLst>
          </p:cNvPr>
          <p:cNvSpPr txBox="1"/>
          <p:nvPr/>
        </p:nvSpPr>
        <p:spPr>
          <a:xfrm>
            <a:off x="6012873" y="680678"/>
            <a:ext cx="271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solidFill>
                  <a:srgbClr val="FDB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ESTACIÓN BASE MICRO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CA1818-3C43-C348-1D51-4ACB4718118B}"/>
              </a:ext>
            </a:extLst>
          </p:cNvPr>
          <p:cNvSpPr/>
          <p:nvPr/>
        </p:nvSpPr>
        <p:spPr>
          <a:xfrm>
            <a:off x="0" y="3186545"/>
            <a:ext cx="2452255" cy="1956955"/>
          </a:xfrm>
          <a:prstGeom prst="rect">
            <a:avLst/>
          </a:prstGeom>
          <a:solidFill>
            <a:srgbClr val="FDB91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AA7477-9016-0756-D99E-A1A92E800597}"/>
              </a:ext>
            </a:extLst>
          </p:cNvPr>
          <p:cNvSpPr txBox="1"/>
          <p:nvPr/>
        </p:nvSpPr>
        <p:spPr>
          <a:xfrm>
            <a:off x="103909" y="3426121"/>
            <a:ext cx="219594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latin typeface="Montserrat" pitchFamily="2" charset="0"/>
                <a:cs typeface="Arial" panose="020B0604020202020204" pitchFamily="34" charset="0"/>
              </a:rPr>
              <a:t>La Estación Base Micro de UnaBiz </a:t>
            </a:r>
            <a:r>
              <a:rPr lang="es-ES" sz="1100" dirty="0">
                <a:latin typeface="Montserrat" pitchFamily="2" charset="0"/>
                <a:cs typeface="Arial" panose="020B0604020202020204" pitchFamily="34" charset="0"/>
              </a:rPr>
              <a:t>provee un servicio de cobertura inmediato para cientos de dispositivos.</a:t>
            </a:r>
          </a:p>
          <a:p>
            <a:endParaRPr lang="es-ES" sz="1100" dirty="0">
              <a:latin typeface="Montserrat" pitchFamily="2" charset="0"/>
              <a:cs typeface="Arial" panose="020B0604020202020204" pitchFamily="34" charset="0"/>
            </a:endParaRPr>
          </a:p>
          <a:p>
            <a:r>
              <a:rPr lang="es-ES" sz="1100" dirty="0">
                <a:latin typeface="Montserrat" pitchFamily="2" charset="0"/>
                <a:cs typeface="Arial" panose="020B0604020202020204" pitchFamily="34" charset="0"/>
              </a:rPr>
              <a:t>Pensada para completar la cobertura de red en áreas remotas e interiores difíciles de alcanzar</a:t>
            </a:r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BE3CA4AB-1AE0-0693-35CB-E1D1A6D9F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885" y="3879274"/>
            <a:ext cx="716034" cy="7409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FA7D14B-A166-8353-4319-E79B137478F1}"/>
              </a:ext>
            </a:extLst>
          </p:cNvPr>
          <p:cNvSpPr txBox="1"/>
          <p:nvPr/>
        </p:nvSpPr>
        <p:spPr>
          <a:xfrm>
            <a:off x="2805548" y="4630713"/>
            <a:ext cx="1932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Fácil de instalar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945CC0B-3BA6-101E-C778-910FB9409728}"/>
              </a:ext>
            </a:extLst>
          </p:cNvPr>
          <p:cNvSpPr txBox="1"/>
          <p:nvPr/>
        </p:nvSpPr>
        <p:spPr>
          <a:xfrm>
            <a:off x="4637812" y="4630713"/>
            <a:ext cx="2604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Válido para interior y exterior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FD17E6E-51C6-615A-5D98-0623ABBDD150}"/>
              </a:ext>
            </a:extLst>
          </p:cNvPr>
          <p:cNvSpPr txBox="1"/>
          <p:nvPr/>
        </p:nvSpPr>
        <p:spPr>
          <a:xfrm>
            <a:off x="7142020" y="4630713"/>
            <a:ext cx="1586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Bajo coste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9DD0014-9CE7-277A-C99D-E30D7AF40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176" y="3879274"/>
            <a:ext cx="716034" cy="7409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7330AEE-DBEC-7AE8-51A4-0A09953EC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1077" y="3879274"/>
            <a:ext cx="716400" cy="7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6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BB099-49B9-0733-EE15-1B9AEF2B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5" y="234683"/>
            <a:ext cx="5847502" cy="5727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DB913"/>
                </a:solidFill>
                <a:latin typeface="Montserrat" pitchFamily="2" charset="0"/>
              </a:rPr>
              <a:t>Características clave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CA1818-3C43-C348-1D51-4ACB4718118B}"/>
              </a:ext>
            </a:extLst>
          </p:cNvPr>
          <p:cNvSpPr/>
          <p:nvPr/>
        </p:nvSpPr>
        <p:spPr>
          <a:xfrm>
            <a:off x="5354782" y="336240"/>
            <a:ext cx="3241963" cy="19569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4398B2-A324-0702-2FD8-024AE233C2BD}"/>
              </a:ext>
            </a:extLst>
          </p:cNvPr>
          <p:cNvSpPr txBox="1"/>
          <p:nvPr/>
        </p:nvSpPr>
        <p:spPr>
          <a:xfrm>
            <a:off x="331624" y="890903"/>
            <a:ext cx="444126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DB913"/>
              </a:buClr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Todas las configuraciones de Radio</a:t>
            </a:r>
          </a:p>
          <a:p>
            <a:pPr marL="285750" indent="-285750">
              <a:lnSpc>
                <a:spcPct val="150000"/>
              </a:lnSpc>
              <a:buClr>
                <a:srgbClr val="FDB913"/>
              </a:buClr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Forma compacta y antena integrada</a:t>
            </a:r>
          </a:p>
          <a:p>
            <a:pPr marL="285750" indent="-285750">
              <a:lnSpc>
                <a:spcPct val="150000"/>
              </a:lnSpc>
              <a:buClr>
                <a:srgbClr val="FDB913"/>
              </a:buClr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Cubre varios pisos de un edificio</a:t>
            </a:r>
          </a:p>
          <a:p>
            <a:pPr marL="285750" indent="-285750">
              <a:lnSpc>
                <a:spcPct val="150000"/>
              </a:lnSpc>
              <a:buClr>
                <a:srgbClr val="FDB913"/>
              </a:buClr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Herramientas de gestión:</a:t>
            </a:r>
          </a:p>
          <a:p>
            <a:pPr lvl="8">
              <a:buClr>
                <a:srgbClr val="FDB913"/>
              </a:buClr>
            </a:pPr>
            <a:endParaRPr lang="es-ES" sz="1200" dirty="0">
              <a:solidFill>
                <a:schemeClr val="bg1"/>
              </a:solidFill>
              <a:latin typeface="Montserrat" pitchFamily="2" charset="0"/>
            </a:endParaRPr>
          </a:p>
          <a:p>
            <a:pPr marL="171450" lvl="8" indent="-171450">
              <a:buClr>
                <a:srgbClr val="FDB913"/>
              </a:buClr>
              <a:buFontTx/>
              <a:buChar char="-"/>
            </a:pPr>
            <a:r>
              <a:rPr lang="es-ES" sz="1100" dirty="0">
                <a:solidFill>
                  <a:schemeClr val="bg1"/>
                </a:solidFill>
                <a:latin typeface="Montserrat" pitchFamily="2" charset="0"/>
              </a:rPr>
              <a:t>Localmente con la app de Android (test y configuración)</a:t>
            </a:r>
          </a:p>
          <a:p>
            <a:pPr marL="171450" lvl="8" indent="-171450">
              <a:buClr>
                <a:srgbClr val="FDB913"/>
              </a:buClr>
              <a:buFontTx/>
              <a:buChar char="-"/>
            </a:pPr>
            <a:r>
              <a:rPr lang="es-ES" sz="1100" dirty="0">
                <a:solidFill>
                  <a:schemeClr val="bg1"/>
                </a:solidFill>
                <a:latin typeface="Montserrat" pitchFamily="2" charset="0"/>
              </a:rPr>
              <a:t>Remotamente a través de la plataforma Sigfox OSS (Configuración, monitorización, mejora del Firmware)</a:t>
            </a:r>
          </a:p>
          <a:p>
            <a:pPr marL="171450" lvl="8" indent="-171450">
              <a:buClr>
                <a:srgbClr val="FDB913"/>
              </a:buClr>
              <a:buFontTx/>
              <a:buChar char="-"/>
            </a:pPr>
            <a:endParaRPr lang="es-ES" sz="1100" dirty="0">
              <a:solidFill>
                <a:schemeClr val="bg1"/>
              </a:solidFill>
              <a:latin typeface="Montserrat" pitchFamily="2" charset="0"/>
            </a:endParaRPr>
          </a:p>
          <a:p>
            <a:pPr marL="285750" lvl="8" indent="-285750">
              <a:lnSpc>
                <a:spcPct val="150000"/>
              </a:lnSpc>
              <a:buClr>
                <a:srgbClr val="FDB913"/>
              </a:buClr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Posibilidad de usar redes móviles en caso de no disponer de conexión Ethernet </a:t>
            </a:r>
          </a:p>
          <a:p>
            <a:pPr marL="285750" lvl="8" indent="-285750">
              <a:lnSpc>
                <a:spcPct val="150000"/>
              </a:lnSpc>
              <a:buClr>
                <a:srgbClr val="FDB913"/>
              </a:buClr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Hasta 70.000 mensajes por día</a:t>
            </a:r>
          </a:p>
          <a:p>
            <a:pPr marL="285750" lvl="8" indent="-285750">
              <a:lnSpc>
                <a:spcPct val="150000"/>
              </a:lnSpc>
              <a:buClr>
                <a:srgbClr val="FDB913"/>
              </a:buClr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Compatible con la instalación de paneles solares como fuente de alimentación.</a:t>
            </a:r>
          </a:p>
          <a:p>
            <a:pPr marL="285750" lvl="8" indent="-285750">
              <a:lnSpc>
                <a:spcPct val="150000"/>
              </a:lnSpc>
              <a:buClr>
                <a:srgbClr val="FDB913"/>
              </a:buClr>
              <a:buFont typeface="Wingdings" panose="05000000000000000000" pitchFamily="2" charset="2"/>
              <a:buChar char="Ø"/>
            </a:pPr>
            <a:r>
              <a:rPr lang="es-ES" sz="1200" dirty="0">
                <a:solidFill>
                  <a:schemeClr val="bg1"/>
                </a:solidFill>
                <a:latin typeface="Montserrat" pitchFamily="2" charset="0"/>
              </a:rPr>
              <a:t>Caja estanca a prueba de polvo y agua</a:t>
            </a:r>
          </a:p>
          <a:p>
            <a:pPr marL="171450" lvl="8" indent="-171450">
              <a:buClr>
                <a:srgbClr val="FDB913"/>
              </a:buClr>
              <a:buFontTx/>
              <a:buChar char="-"/>
            </a:pPr>
            <a:endParaRPr lang="es-ES" sz="1200" dirty="0">
              <a:solidFill>
                <a:schemeClr val="bg1"/>
              </a:solidFill>
              <a:latin typeface="Montserrat" pitchFamily="2" charset="0"/>
            </a:endParaRPr>
          </a:p>
          <a:p>
            <a:pPr marL="171450" lvl="8" indent="-171450">
              <a:buClr>
                <a:srgbClr val="FDB913"/>
              </a:buClr>
              <a:buFont typeface="Wingdings" panose="05000000000000000000" pitchFamily="2" charset="2"/>
              <a:buChar char="Ø"/>
            </a:pPr>
            <a:endParaRPr lang="es-ES" sz="1200" dirty="0">
              <a:solidFill>
                <a:schemeClr val="bg1"/>
              </a:solidFill>
              <a:latin typeface="Montserrat" pitchFamily="2" charset="0"/>
            </a:endParaRPr>
          </a:p>
          <a:p>
            <a:pPr lvl="4">
              <a:buClr>
                <a:srgbClr val="FDB913"/>
              </a:buClr>
            </a:pPr>
            <a:endParaRPr lang="es-ES" sz="1200" dirty="0">
              <a:solidFill>
                <a:schemeClr val="bg1"/>
              </a:solidFill>
              <a:latin typeface="Montserrat" pitchFamily="2" charset="0"/>
            </a:endParaRPr>
          </a:p>
          <a:p>
            <a:pPr marL="285750" indent="-285750">
              <a:buClr>
                <a:srgbClr val="FDB913"/>
              </a:buClr>
              <a:buFont typeface="Wingdings" panose="05000000000000000000" pitchFamily="2" charset="2"/>
              <a:buChar char="Ø"/>
            </a:pPr>
            <a:endParaRPr lang="es-ES" sz="12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D62EB8B-C807-E049-F9D6-7EEA9E013B58}"/>
              </a:ext>
            </a:extLst>
          </p:cNvPr>
          <p:cNvSpPr/>
          <p:nvPr/>
        </p:nvSpPr>
        <p:spPr>
          <a:xfrm>
            <a:off x="5354782" y="2571750"/>
            <a:ext cx="3241963" cy="19569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49C85A-47E8-C33E-8212-2FF0BEAE2D5E}"/>
              </a:ext>
            </a:extLst>
          </p:cNvPr>
          <p:cNvSpPr txBox="1"/>
          <p:nvPr/>
        </p:nvSpPr>
        <p:spPr>
          <a:xfrm>
            <a:off x="5354783" y="2062363"/>
            <a:ext cx="3241962" cy="230832"/>
          </a:xfrm>
          <a:prstGeom prst="rect">
            <a:avLst/>
          </a:prstGeom>
          <a:solidFill>
            <a:srgbClr val="FDB9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Montserrat" pitchFamily="2" charset="0"/>
              </a:rPr>
              <a:t>Opciones de montaje: Mesa, columna/poste y pared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247F4A-118F-8EC1-3F94-BD5FF8B40BFF}"/>
              </a:ext>
            </a:extLst>
          </p:cNvPr>
          <p:cNvSpPr txBox="1"/>
          <p:nvPr/>
        </p:nvSpPr>
        <p:spPr>
          <a:xfrm>
            <a:off x="5354783" y="4297873"/>
            <a:ext cx="3241962" cy="230832"/>
          </a:xfrm>
          <a:prstGeom prst="rect">
            <a:avLst/>
          </a:prstGeom>
          <a:solidFill>
            <a:srgbClr val="FDB9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tx1"/>
                </a:solidFill>
                <a:latin typeface="Montserrat" pitchFamily="2" charset="0"/>
              </a:rPr>
              <a:t>Alimentación a través de Ethernet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E279CA90-11F5-81DE-CEC7-A1FA75F5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107" y="4595187"/>
            <a:ext cx="787276" cy="42414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96FDE2-6D70-254A-D440-B4FD176E2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17" y="535149"/>
            <a:ext cx="1242888" cy="1342852"/>
          </a:xfrm>
          <a:prstGeom prst="rect">
            <a:avLst/>
          </a:prstGeom>
        </p:spPr>
      </p:pic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E06DD4A6-B2BD-95A3-C60D-E9AAD258C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53" y="478248"/>
            <a:ext cx="1711457" cy="1437391"/>
          </a:xfrm>
          <a:prstGeom prst="rect">
            <a:avLst/>
          </a:prstGeom>
        </p:spPr>
      </p:pic>
      <p:pic>
        <p:nvPicPr>
          <p:cNvPr id="12" name="Imagen 11" descr="Imagen que contiene interior&#10;&#10;Descripción generada automáticamente">
            <a:extLst>
              <a:ext uri="{FF2B5EF4-FFF2-40B4-BE49-F238E27FC236}">
                <a16:creationId xmlns:a16="http://schemas.microsoft.com/office/drawing/2014/main" id="{ABC17F97-5DB3-35EE-119F-57C62CA95D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82" y="2739243"/>
            <a:ext cx="3243122" cy="14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BB099-49B9-0733-EE15-1B9AEF2B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5" y="234683"/>
            <a:ext cx="5847502" cy="5727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DB913"/>
                </a:solidFill>
                <a:latin typeface="Montserrat" pitchFamily="2" charset="0"/>
              </a:rPr>
              <a:t>Precios Estación Base Micro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CA1818-3C43-C348-1D51-4ACB4718118B}"/>
              </a:ext>
            </a:extLst>
          </p:cNvPr>
          <p:cNvSpPr/>
          <p:nvPr/>
        </p:nvSpPr>
        <p:spPr>
          <a:xfrm>
            <a:off x="5346311" y="1033338"/>
            <a:ext cx="3241963" cy="905415"/>
          </a:xfrm>
          <a:prstGeom prst="rect">
            <a:avLst/>
          </a:prstGeom>
          <a:solidFill>
            <a:srgbClr val="FDB91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49C85A-47E8-C33E-8212-2FF0BEAE2D5E}"/>
              </a:ext>
            </a:extLst>
          </p:cNvPr>
          <p:cNvSpPr txBox="1"/>
          <p:nvPr/>
        </p:nvSpPr>
        <p:spPr>
          <a:xfrm>
            <a:off x="5346311" y="1677144"/>
            <a:ext cx="32419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FDB913"/>
                </a:solidFill>
                <a:latin typeface="Montserrat" pitchFamily="2" charset="0"/>
              </a:rPr>
              <a:t>Pack Estación Base + Soporte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E279CA90-11F5-81DE-CEC7-A1FA75F5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107" y="4595187"/>
            <a:ext cx="787276" cy="424145"/>
          </a:xfrm>
          <a:prstGeom prst="rect">
            <a:avLst/>
          </a:prstGeom>
        </p:spPr>
      </p:pic>
      <p:pic>
        <p:nvPicPr>
          <p:cNvPr id="7" name="Imagen 6" descr="Ratón de computadora&#10;&#10;Descripción generada automáticamente con confianza media">
            <a:extLst>
              <a:ext uri="{FF2B5EF4-FFF2-40B4-BE49-F238E27FC236}">
                <a16:creationId xmlns:a16="http://schemas.microsoft.com/office/drawing/2014/main" id="{79BE3608-3851-32F7-6C14-BC9381771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6" y="1605163"/>
            <a:ext cx="3500696" cy="21266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59C9C07-491B-1086-89AD-2D50B8F51241}"/>
              </a:ext>
            </a:extLst>
          </p:cNvPr>
          <p:cNvSpPr txBox="1"/>
          <p:nvPr/>
        </p:nvSpPr>
        <p:spPr>
          <a:xfrm>
            <a:off x="3002266" y="1545163"/>
            <a:ext cx="173164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600">
                <a:solidFill>
                  <a:schemeClr val="tx2">
                    <a:lumMod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sz="1200" dirty="0">
                <a:solidFill>
                  <a:schemeClr val="bg1"/>
                </a:solidFill>
              </a:rPr>
              <a:t>Posibilidad de usar Dongle 3g/4g </a:t>
            </a:r>
          </a:p>
          <a:p>
            <a:endParaRPr lang="es-ES" sz="700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744676A-C143-9858-6572-247F5AB39A73}"/>
              </a:ext>
            </a:extLst>
          </p:cNvPr>
          <p:cNvSpPr txBox="1"/>
          <p:nvPr/>
        </p:nvSpPr>
        <p:spPr>
          <a:xfrm>
            <a:off x="439699" y="1264342"/>
            <a:ext cx="155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100">
                <a:solidFill>
                  <a:schemeClr val="tx2">
                    <a:lumMod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sz="1200" dirty="0">
                <a:solidFill>
                  <a:schemeClr val="bg1"/>
                </a:solidFill>
              </a:rPr>
              <a:t>Hasta 70.000 mensajes por día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D90E5D-F962-2EEE-7D84-CB877B6DC5F8}"/>
              </a:ext>
            </a:extLst>
          </p:cNvPr>
          <p:cNvSpPr txBox="1"/>
          <p:nvPr/>
        </p:nvSpPr>
        <p:spPr>
          <a:xfrm>
            <a:off x="3320540" y="2676863"/>
            <a:ext cx="1323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100">
                <a:solidFill>
                  <a:schemeClr val="tx2">
                    <a:lumMod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sz="1200" dirty="0">
                <a:solidFill>
                  <a:schemeClr val="bg1"/>
                </a:solidFill>
              </a:rPr>
              <a:t>Posibilidad de usar ethernet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2547734-A188-4BF7-5E10-459744FC0F14}"/>
              </a:ext>
            </a:extLst>
          </p:cNvPr>
          <p:cNvCxnSpPr>
            <a:cxnSpLocks/>
          </p:cNvCxnSpPr>
          <p:nvPr/>
        </p:nvCxnSpPr>
        <p:spPr>
          <a:xfrm>
            <a:off x="1944089" y="1341946"/>
            <a:ext cx="0" cy="629540"/>
          </a:xfrm>
          <a:prstGeom prst="straightConnector1">
            <a:avLst/>
          </a:prstGeom>
          <a:ln w="15875">
            <a:solidFill>
              <a:srgbClr val="FFC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5">
            <a:extLst>
              <a:ext uri="{FF2B5EF4-FFF2-40B4-BE49-F238E27FC236}">
                <a16:creationId xmlns:a16="http://schemas.microsoft.com/office/drawing/2014/main" id="{9DC3D6BF-83A7-D85B-1F16-A120524D84FA}"/>
              </a:ext>
            </a:extLst>
          </p:cNvPr>
          <p:cNvSpPr txBox="1"/>
          <p:nvPr/>
        </p:nvSpPr>
        <p:spPr>
          <a:xfrm>
            <a:off x="2158039" y="3832484"/>
            <a:ext cx="168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100">
                <a:solidFill>
                  <a:schemeClr val="tx2">
                    <a:lumMod val="2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sz="1200" dirty="0">
                <a:solidFill>
                  <a:schemeClr val="bg1"/>
                </a:solidFill>
              </a:rPr>
              <a:t>Protección para exteriores – IP65</a:t>
            </a:r>
          </a:p>
        </p:txBody>
      </p:sp>
      <p:cxnSp>
        <p:nvCxnSpPr>
          <p:cNvPr id="15" name="Conector recto de flecha 12">
            <a:extLst>
              <a:ext uri="{FF2B5EF4-FFF2-40B4-BE49-F238E27FC236}">
                <a16:creationId xmlns:a16="http://schemas.microsoft.com/office/drawing/2014/main" id="{CDEF3B46-E140-07EC-0A89-FC37F34E72D7}"/>
              </a:ext>
            </a:extLst>
          </p:cNvPr>
          <p:cNvCxnSpPr>
            <a:cxnSpLocks/>
          </p:cNvCxnSpPr>
          <p:nvPr/>
        </p:nvCxnSpPr>
        <p:spPr>
          <a:xfrm>
            <a:off x="2938392" y="1541184"/>
            <a:ext cx="0" cy="703243"/>
          </a:xfrm>
          <a:prstGeom prst="straightConnector1">
            <a:avLst/>
          </a:prstGeom>
          <a:ln w="15875">
            <a:solidFill>
              <a:srgbClr val="FFC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4">
            <a:extLst>
              <a:ext uri="{FF2B5EF4-FFF2-40B4-BE49-F238E27FC236}">
                <a16:creationId xmlns:a16="http://schemas.microsoft.com/office/drawing/2014/main" id="{BBFC4555-3B0D-2F8E-C30E-8F755654332D}"/>
              </a:ext>
            </a:extLst>
          </p:cNvPr>
          <p:cNvCxnSpPr>
            <a:cxnSpLocks/>
          </p:cNvCxnSpPr>
          <p:nvPr/>
        </p:nvCxnSpPr>
        <p:spPr>
          <a:xfrm flipH="1">
            <a:off x="3038314" y="2612795"/>
            <a:ext cx="605304" cy="0"/>
          </a:xfrm>
          <a:prstGeom prst="straightConnector1">
            <a:avLst/>
          </a:prstGeom>
          <a:ln w="15875">
            <a:solidFill>
              <a:srgbClr val="FFC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4">
            <a:extLst>
              <a:ext uri="{FF2B5EF4-FFF2-40B4-BE49-F238E27FC236}">
                <a16:creationId xmlns:a16="http://schemas.microsoft.com/office/drawing/2014/main" id="{DCB188BB-0B58-1BB7-3CDE-F440CDA684E2}"/>
              </a:ext>
            </a:extLst>
          </p:cNvPr>
          <p:cNvCxnSpPr>
            <a:cxnSpLocks/>
          </p:cNvCxnSpPr>
          <p:nvPr/>
        </p:nvCxnSpPr>
        <p:spPr>
          <a:xfrm>
            <a:off x="2938392" y="2824428"/>
            <a:ext cx="0" cy="907408"/>
          </a:xfrm>
          <a:prstGeom prst="straightConnector1">
            <a:avLst/>
          </a:prstGeom>
          <a:ln w="15875">
            <a:solidFill>
              <a:srgbClr val="FFC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84C29CD-0025-D172-39E5-3F368B4BA32E}"/>
              </a:ext>
            </a:extLst>
          </p:cNvPr>
          <p:cNvSpPr txBox="1"/>
          <p:nvPr/>
        </p:nvSpPr>
        <p:spPr>
          <a:xfrm>
            <a:off x="5498711" y="1141161"/>
            <a:ext cx="119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Montserrat Black" pitchFamily="2" charset="0"/>
              </a:rPr>
              <a:t>449€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BC374F5-FDA8-3F5E-7839-C086DAD2393E}"/>
              </a:ext>
            </a:extLst>
          </p:cNvPr>
          <p:cNvSpPr txBox="1"/>
          <p:nvPr/>
        </p:nvSpPr>
        <p:spPr>
          <a:xfrm>
            <a:off x="6773330" y="1116134"/>
            <a:ext cx="18149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Montserrat" pitchFamily="2" charset="0"/>
              </a:rPr>
              <a:t>Incluye fuente de alimentación, cable ethernet y kit de montaje*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605A070D-F51C-4AE5-19E8-F12A5F1733C1}"/>
              </a:ext>
            </a:extLst>
          </p:cNvPr>
          <p:cNvSpPr/>
          <p:nvPr/>
        </p:nvSpPr>
        <p:spPr>
          <a:xfrm>
            <a:off x="5346311" y="2176580"/>
            <a:ext cx="3241963" cy="905415"/>
          </a:xfrm>
          <a:prstGeom prst="rect">
            <a:avLst/>
          </a:prstGeom>
          <a:solidFill>
            <a:srgbClr val="FDB91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1A1D8F4-011B-80AB-A3B6-165EE8597F2B}"/>
              </a:ext>
            </a:extLst>
          </p:cNvPr>
          <p:cNvSpPr txBox="1"/>
          <p:nvPr/>
        </p:nvSpPr>
        <p:spPr>
          <a:xfrm>
            <a:off x="5346311" y="2820386"/>
            <a:ext cx="32419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100" b="1">
                <a:solidFill>
                  <a:srgbClr val="FDB913"/>
                </a:solidFill>
                <a:latin typeface="Montserrat" pitchFamily="2" charset="0"/>
              </a:defRPr>
            </a:lvl1pPr>
          </a:lstStyle>
          <a:p>
            <a:r>
              <a:rPr lang="es-ES" dirty="0"/>
              <a:t>Protección de conectores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8992806-78B8-A857-12E0-796DD8A3099A}"/>
              </a:ext>
            </a:extLst>
          </p:cNvPr>
          <p:cNvSpPr txBox="1"/>
          <p:nvPr/>
        </p:nvSpPr>
        <p:spPr>
          <a:xfrm>
            <a:off x="5303210" y="3555485"/>
            <a:ext cx="32850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lvl="1">
              <a:spcBef>
                <a:spcPts val="1100"/>
              </a:spcBef>
              <a:buClr>
                <a:schemeClr val="lt1"/>
              </a:buClr>
              <a:buSzPts val="1200"/>
            </a:pPr>
            <a:r>
              <a:rPr lang="es-ES" sz="1000" dirty="0">
                <a:solidFill>
                  <a:schemeClr val="bg1"/>
                </a:solidFill>
                <a:latin typeface="Montserrat Light"/>
              </a:rPr>
              <a:t>*Este Pack no incluye módulo </a:t>
            </a:r>
            <a:r>
              <a:rPr lang="es-ES" sz="1000" dirty="0">
                <a:solidFill>
                  <a:srgbClr val="FDB913"/>
                </a:solidFill>
                <a:latin typeface="Montserrat Light"/>
              </a:rPr>
              <a:t>Dongle 3G/4G </a:t>
            </a:r>
            <a:r>
              <a:rPr lang="es-ES" sz="1000" dirty="0">
                <a:solidFill>
                  <a:schemeClr val="bg1"/>
                </a:solidFill>
                <a:latin typeface="Montserrat Light"/>
              </a:rPr>
              <a:t>para conectividad secundaria. Consulte </a:t>
            </a:r>
            <a:r>
              <a:rPr lang="es-ES" sz="1000" dirty="0">
                <a:solidFill>
                  <a:srgbClr val="FFC000"/>
                </a:solidFill>
                <a:latin typeface="Montserrat Light"/>
                <a:hlinkClick r:id="rId4"/>
              </a:rPr>
              <a:t>aquí</a:t>
            </a:r>
            <a:r>
              <a:rPr lang="es-ES" sz="1000" dirty="0">
                <a:solidFill>
                  <a:schemeClr val="bg1"/>
                </a:solidFill>
                <a:latin typeface="Montserrat Light"/>
              </a:rPr>
              <a:t> los Dongles compatibles</a:t>
            </a:r>
            <a:endParaRPr lang="es-ES" sz="1000" dirty="0">
              <a:solidFill>
                <a:schemeClr val="bg1"/>
              </a:solidFill>
              <a:latin typeface="Montserrat Light"/>
              <a:sym typeface="Montserrat Light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733F6F1-CBC5-1B85-3E00-6F81DA92C354}"/>
              </a:ext>
            </a:extLst>
          </p:cNvPr>
          <p:cNvSpPr txBox="1"/>
          <p:nvPr/>
        </p:nvSpPr>
        <p:spPr>
          <a:xfrm>
            <a:off x="5498711" y="2255222"/>
            <a:ext cx="119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Montserrat Black" pitchFamily="2" charset="0"/>
              </a:rPr>
              <a:t>29€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2DBA529-6D67-A958-734A-F9D5776C2BE2}"/>
              </a:ext>
            </a:extLst>
          </p:cNvPr>
          <p:cNvSpPr txBox="1"/>
          <p:nvPr/>
        </p:nvSpPr>
        <p:spPr>
          <a:xfrm>
            <a:off x="6773329" y="2370638"/>
            <a:ext cx="1814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Montserrat" pitchFamily="2" charset="0"/>
              </a:rPr>
              <a:t>IP65 para uso exterior</a:t>
            </a:r>
          </a:p>
        </p:txBody>
      </p:sp>
    </p:spTree>
    <p:extLst>
      <p:ext uri="{BB962C8B-B14F-4D97-AF65-F5344CB8AC3E}">
        <p14:creationId xmlns:p14="http://schemas.microsoft.com/office/powerpoint/2010/main" val="10885950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235</Words>
  <Application>Microsoft Office PowerPoint</Application>
  <PresentationFormat>Presentación en pantalla (16:9)</PresentationFormat>
  <Paragraphs>37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Montserrat Light</vt:lpstr>
      <vt:lpstr>Montserrat</vt:lpstr>
      <vt:lpstr>Montserrat Black</vt:lpstr>
      <vt:lpstr>Wingdings</vt:lpstr>
      <vt:lpstr>Arial</vt:lpstr>
      <vt:lpstr>Montserrat Medium</vt:lpstr>
      <vt:lpstr>Simple Light</vt:lpstr>
      <vt:lpstr>La forma más sencilla y económica para dotar de cobertura a zonas aisladas!</vt:lpstr>
      <vt:lpstr>Características clave</vt:lpstr>
      <vt:lpstr>Precios Estación Base Micro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Elena Arroyo</dc:creator>
  <cp:lastModifiedBy>Elena Arroyo</cp:lastModifiedBy>
  <cp:revision>83</cp:revision>
  <dcterms:modified xsi:type="dcterms:W3CDTF">2024-07-10T13:45:33Z</dcterms:modified>
</cp:coreProperties>
</file>